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57B8573-2AEE-4189-8EDE-1587A5F29886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75DB904-6F04-44C3-ADA1-07F264FA9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8573-2AEE-4189-8EDE-1587A5F29886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B904-6F04-44C3-ADA1-07F264FA9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8573-2AEE-4189-8EDE-1587A5F29886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B904-6F04-44C3-ADA1-07F264FA9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8573-2AEE-4189-8EDE-1587A5F29886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B904-6F04-44C3-ADA1-07F264FA9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8573-2AEE-4189-8EDE-1587A5F29886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B904-6F04-44C3-ADA1-07F264FA9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8573-2AEE-4189-8EDE-1587A5F29886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B904-6F04-44C3-ADA1-07F264FA9A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8573-2AEE-4189-8EDE-1587A5F29886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B904-6F04-44C3-ADA1-07F264FA9A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8573-2AEE-4189-8EDE-1587A5F29886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B904-6F04-44C3-ADA1-07F264FA9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8573-2AEE-4189-8EDE-1587A5F29886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B904-6F04-44C3-ADA1-07F264FA9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57B8573-2AEE-4189-8EDE-1587A5F29886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75DB904-6F04-44C3-ADA1-07F264FA9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57B8573-2AEE-4189-8EDE-1587A5F29886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75DB904-6F04-44C3-ADA1-07F264FA9A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57B8573-2AEE-4189-8EDE-1587A5F29886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75DB904-6F04-44C3-ADA1-07F264FA9A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Monopoly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This firm is now the ultimate market power in the galaxy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73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Monopoly = Market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The lack of direct competition means that a monopoly behaves </a:t>
            </a:r>
            <a:r>
              <a:rPr lang="en-US" dirty="0" err="1" smtClean="0">
                <a:latin typeface="Garamond" panose="02020404030301010803" pitchFamily="18" charset="0"/>
              </a:rPr>
              <a:t>differenty</a:t>
            </a:r>
            <a:r>
              <a:rPr lang="en-US" dirty="0" smtClean="0">
                <a:latin typeface="Garamond" panose="02020404030301010803" pitchFamily="18" charset="0"/>
              </a:rPr>
              <a:t> than does a firm in a competitive market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In monopoly situations, the demand curve facing the firm is the same as the market demand curve.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9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panose="02020404030301010803" pitchFamily="18" charset="0"/>
              </a:rPr>
              <a:t>Price vs Marginal Revenue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FOR FIRMS IN COMPETITIVE MARKETS: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Price = Marginal Revenue</a:t>
            </a:r>
          </a:p>
          <a:p>
            <a:pPr lvl="2"/>
            <a:r>
              <a:rPr lang="en-US" dirty="0" smtClean="0">
                <a:latin typeface="Garamond" panose="02020404030301010803" pitchFamily="18" charset="0"/>
              </a:rPr>
              <a:t>When the price is set by the market, the additional revenue from one more unit of output is the same as the market price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FOR MONOPOLY FIRM: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Price &gt; MR</a:t>
            </a:r>
          </a:p>
          <a:p>
            <a:pPr lvl="2"/>
            <a:r>
              <a:rPr lang="en-US" dirty="0" smtClean="0">
                <a:latin typeface="Garamond" panose="02020404030301010803" pitchFamily="18" charset="0"/>
              </a:rPr>
              <a:t>When a monopoly firm selects its output level, it is subject to the Law of Demand</a:t>
            </a:r>
          </a:p>
          <a:p>
            <a:pPr lvl="3"/>
            <a:r>
              <a:rPr lang="en-US" dirty="0" smtClean="0">
                <a:latin typeface="Garamond" panose="02020404030301010803" pitchFamily="18" charset="0"/>
              </a:rPr>
              <a:t>In order to sell additional amounts of output, the price must decrease</a:t>
            </a:r>
            <a:endParaRPr lang="en-US" dirty="0" smtClean="0">
              <a:latin typeface="Garamond" panose="02020404030301010803" pitchFamily="18" charset="0"/>
            </a:endParaRPr>
          </a:p>
          <a:p>
            <a:pPr lvl="2"/>
            <a:r>
              <a:rPr lang="en-US" dirty="0" smtClean="0">
                <a:latin typeface="Garamond" panose="02020404030301010803" pitchFamily="18" charset="0"/>
              </a:rPr>
              <a:t>The MR curve will be below the price curve at every point except the first</a:t>
            </a:r>
          </a:p>
        </p:txBody>
      </p:sp>
    </p:spTree>
    <p:extLst>
      <p:ext uri="{BB962C8B-B14F-4D97-AF65-F5344CB8AC3E}">
        <p14:creationId xmlns:p14="http://schemas.microsoft.com/office/powerpoint/2010/main" val="202922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Maximization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making a decision on output, monopoly firms must make a pricing decision as well.</a:t>
            </a:r>
          </a:p>
          <a:p>
            <a:r>
              <a:rPr lang="en-US" dirty="0" smtClean="0"/>
              <a:t>General Profit Maximization Rule</a:t>
            </a:r>
          </a:p>
          <a:p>
            <a:pPr lvl="1"/>
            <a:r>
              <a:rPr lang="en-US" dirty="0"/>
              <a:t> When MR = MC profit is </a:t>
            </a:r>
            <a:r>
              <a:rPr lang="en-US" dirty="0" smtClean="0"/>
              <a:t>maximized</a:t>
            </a:r>
          </a:p>
        </p:txBody>
      </p:sp>
    </p:spTree>
    <p:extLst>
      <p:ext uri="{BB962C8B-B14F-4D97-AF65-F5344CB8AC3E}">
        <p14:creationId xmlns:p14="http://schemas.microsoft.com/office/powerpoint/2010/main" val="49974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Monopoly Price &amp; Profits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profit maximizing rate of output is found at the intersection of the marginal revenue and marginal cost curves</a:t>
            </a:r>
          </a:p>
          <a:p>
            <a:r>
              <a:rPr lang="en-US" dirty="0" smtClean="0"/>
              <a:t>The highest price consumers are willing to pay for a specific quantity of output is established by the demand curve</a:t>
            </a:r>
          </a:p>
          <a:p>
            <a:r>
              <a:rPr lang="en-US" dirty="0" smtClean="0"/>
              <a:t>Only ONE price maximizes profit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42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Threat of Entry</a:t>
            </a:r>
          </a:p>
          <a:p>
            <a:pPr lvl="1"/>
            <a:r>
              <a:rPr lang="en-US" dirty="0" smtClean="0"/>
              <a:t>Monopolies attain higher prices and profits by limiting output</a:t>
            </a:r>
          </a:p>
          <a:p>
            <a:pPr lvl="1"/>
            <a:r>
              <a:rPr lang="en-US" dirty="0" smtClean="0"/>
              <a:t>This power depends on </a:t>
            </a:r>
            <a:r>
              <a:rPr lang="en-US" dirty="0" err="1" smtClean="0"/>
              <a:t>oother</a:t>
            </a:r>
            <a:r>
              <a:rPr lang="en-US" dirty="0" smtClean="0"/>
              <a:t> firms not entering the market</a:t>
            </a:r>
          </a:p>
          <a:p>
            <a:r>
              <a:rPr lang="en-US" dirty="0" smtClean="0"/>
              <a:t>Types of Barrier to Entry:</a:t>
            </a:r>
          </a:p>
          <a:p>
            <a:pPr lvl="1"/>
            <a:r>
              <a:rPr lang="en-US" dirty="0" smtClean="0"/>
              <a:t>Patent Protection</a:t>
            </a:r>
          </a:p>
          <a:p>
            <a:pPr lvl="1"/>
            <a:r>
              <a:rPr lang="en-US" dirty="0" smtClean="0"/>
              <a:t>Legal Harassment</a:t>
            </a:r>
          </a:p>
          <a:p>
            <a:pPr lvl="1"/>
            <a:r>
              <a:rPr lang="en-US" dirty="0" smtClean="0"/>
              <a:t>Exclusive Licensing</a:t>
            </a:r>
          </a:p>
          <a:p>
            <a:pPr lvl="1"/>
            <a:r>
              <a:rPr lang="en-US" dirty="0" smtClean="0"/>
              <a:t>Bundled Products</a:t>
            </a:r>
          </a:p>
          <a:p>
            <a:pPr lvl="1"/>
            <a:r>
              <a:rPr lang="en-US" dirty="0" smtClean="0"/>
              <a:t>Government Franchises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Monopoly vs Competition</a:t>
            </a:r>
          </a:p>
          <a:p>
            <a:pPr lvl="1"/>
            <a:r>
              <a:rPr lang="en-US" dirty="0" smtClean="0"/>
              <a:t>See chart on </a:t>
            </a:r>
            <a:r>
              <a:rPr lang="en-US" dirty="0" err="1" smtClean="0"/>
              <a:t>pg</a:t>
            </a:r>
            <a:r>
              <a:rPr lang="en-US" dirty="0" smtClean="0"/>
              <a:t> 156</a:t>
            </a:r>
          </a:p>
          <a:p>
            <a:r>
              <a:rPr lang="en-US" dirty="0"/>
              <a:t>Monopoly </a:t>
            </a:r>
            <a:r>
              <a:rPr lang="en-US" dirty="0" smtClean="0"/>
              <a:t>vs Duopoly</a:t>
            </a:r>
          </a:p>
          <a:p>
            <a:r>
              <a:rPr lang="en-US" dirty="0"/>
              <a:t>Monopoly </a:t>
            </a:r>
            <a:r>
              <a:rPr lang="en-US" dirty="0" smtClean="0"/>
              <a:t>vs Oligopoly</a:t>
            </a:r>
          </a:p>
          <a:p>
            <a:r>
              <a:rPr lang="en-US" dirty="0"/>
              <a:t>Monopoly </a:t>
            </a:r>
            <a:r>
              <a:rPr lang="en-US" dirty="0" smtClean="0"/>
              <a:t>vs Monopolistic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9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Defenses of Monopoly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Entrepreneurial Incentives</a:t>
            </a:r>
          </a:p>
          <a:p>
            <a:r>
              <a:rPr lang="en-US" dirty="0" smtClean="0"/>
              <a:t>Economies of Scale</a:t>
            </a:r>
          </a:p>
          <a:p>
            <a:r>
              <a:rPr lang="en-US" dirty="0" smtClean="0"/>
              <a:t>Natural </a:t>
            </a:r>
            <a:r>
              <a:rPr lang="en-US" dirty="0" err="1" smtClean="0"/>
              <a:t>Monoplies</a:t>
            </a:r>
            <a:endParaRPr lang="en-US" dirty="0" smtClean="0"/>
          </a:p>
          <a:p>
            <a:r>
              <a:rPr lang="en-US" dirty="0" smtClean="0"/>
              <a:t>Contestable Markets</a:t>
            </a:r>
          </a:p>
          <a:p>
            <a:r>
              <a:rPr lang="en-US" dirty="0" smtClean="0"/>
              <a:t>Structure vs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75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 Problems for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166</a:t>
            </a:r>
          </a:p>
          <a:p>
            <a:pPr lvl="1"/>
            <a:r>
              <a:rPr lang="en-US" dirty="0" smtClean="0"/>
              <a:t>Problems # 2, </a:t>
            </a:r>
            <a:r>
              <a:rPr lang="en-US" dirty="0"/>
              <a:t>4</a:t>
            </a:r>
            <a:r>
              <a:rPr lang="en-US" dirty="0" smtClean="0"/>
              <a:t>, 6, 7,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7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6099</TotalTime>
  <Words>318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Monopoly</vt:lpstr>
      <vt:lpstr>Monopoly = Market</vt:lpstr>
      <vt:lpstr>Price vs Marginal Revenue</vt:lpstr>
      <vt:lpstr>Profit Maximization</vt:lpstr>
      <vt:lpstr>Monopoly Price &amp; Profits</vt:lpstr>
      <vt:lpstr>Barriers to Entry</vt:lpstr>
      <vt:lpstr>Comparative Outcomes</vt:lpstr>
      <vt:lpstr>Defenses of Monopoly</vt:lpstr>
      <vt:lpstr>Practice Problems for Homework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Monopoly</dc:title>
  <dc:creator>owner</dc:creator>
  <cp:lastModifiedBy>owner</cp:lastModifiedBy>
  <cp:revision>7</cp:revision>
  <dcterms:created xsi:type="dcterms:W3CDTF">2014-04-04T13:56:50Z</dcterms:created>
  <dcterms:modified xsi:type="dcterms:W3CDTF">2014-04-08T19:36:32Z</dcterms:modified>
</cp:coreProperties>
</file>