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55794A5-EAC4-494D-900B-05A06B6473BE}" type="datetimeFigureOut">
              <a:rPr lang="en-US" smtClean="0"/>
              <a:t>5/9/14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575241-9EE7-4E4B-B6A8-255DD52E250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third metric of macroeconomic performance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2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 of inflation:</a:t>
            </a:r>
          </a:p>
          <a:p>
            <a:pPr lvl="1"/>
            <a:r>
              <a:rPr lang="en-US" dirty="0" smtClean="0"/>
              <a:t>An imbalance between the demand and the supply can cause prices to ________</a:t>
            </a:r>
            <a:endParaRPr lang="en-US" dirty="0"/>
          </a:p>
          <a:p>
            <a:r>
              <a:rPr lang="en-US" dirty="0" smtClean="0"/>
              <a:t>Hyperinflation</a:t>
            </a:r>
          </a:p>
          <a:p>
            <a:pPr lvl="1"/>
            <a:r>
              <a:rPr lang="en-US" dirty="0" smtClean="0"/>
              <a:t>Germany, 1923</a:t>
            </a:r>
          </a:p>
          <a:p>
            <a:pPr lvl="1"/>
            <a:r>
              <a:rPr lang="en-US" dirty="0" smtClean="0"/>
              <a:t>Former USSR, 1989</a:t>
            </a:r>
          </a:p>
          <a:p>
            <a:pPr lvl="1"/>
            <a:r>
              <a:rPr lang="en-US" dirty="0" smtClean="0"/>
              <a:t>Zimbabwe video</a:t>
            </a:r>
            <a:r>
              <a:rPr lang="en-US"/>
              <a:t>: https://www.youtube.com/watch?v=mM3_z2RB3YU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8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vs. Average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Inflation is a increase in ______, not a change in ________</a:t>
            </a:r>
          </a:p>
          <a:p>
            <a:pPr lvl="1"/>
            <a:r>
              <a:rPr lang="en-US" dirty="0" smtClean="0"/>
              <a:t>Average price:</a:t>
            </a:r>
          </a:p>
          <a:p>
            <a:pPr lvl="1"/>
            <a:r>
              <a:rPr lang="en-US" dirty="0" smtClean="0"/>
              <a:t>Relative price:</a:t>
            </a:r>
          </a:p>
          <a:p>
            <a:pPr lvl="1"/>
            <a:r>
              <a:rPr lang="en-US" dirty="0" smtClean="0"/>
              <a:t>Difference between relative and average price:</a:t>
            </a:r>
            <a:endParaRPr lang="en-US" dirty="0"/>
          </a:p>
          <a:p>
            <a:r>
              <a:rPr lang="en-US" dirty="0" smtClean="0"/>
              <a:t>Deflation:</a:t>
            </a:r>
          </a:p>
          <a:p>
            <a:r>
              <a:rPr lang="en-US" dirty="0" smtClean="0"/>
              <a:t>In a reasonably stable economy, 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5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all people equally affected by inflation?</a:t>
            </a:r>
            <a:endParaRPr lang="en-US" dirty="0"/>
          </a:p>
          <a:p>
            <a:r>
              <a:rPr lang="en-US" dirty="0" smtClean="0"/>
              <a:t>Inflation can function like a ______, because it ______________</a:t>
            </a:r>
            <a:endParaRPr lang="en-US" dirty="0"/>
          </a:p>
          <a:p>
            <a:r>
              <a:rPr lang="en-US" dirty="0" smtClean="0"/>
              <a:t>Nominal Income vs. Real Income</a:t>
            </a:r>
          </a:p>
          <a:p>
            <a:r>
              <a:rPr lang="en-US" dirty="0" smtClean="0"/>
              <a:t>Two basic tenets of inflation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Not _________________</a:t>
            </a:r>
          </a:p>
          <a:p>
            <a:pPr lvl="1"/>
            <a:r>
              <a:rPr lang="en-US" dirty="0"/>
              <a:t>Not _________________</a:t>
            </a:r>
          </a:p>
          <a:p>
            <a:pPr marL="457200" lvl="1" indent="0">
              <a:buNone/>
            </a:pPr>
            <a:r>
              <a:rPr lang="en-US" dirty="0"/>
              <a:t>THE PRICE INCREASES ASSOCIATED WITH INFLATION REDISTRIBUTE REAL INCOME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208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Effects of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Not all prices rise at the same </a:t>
            </a:r>
            <a:r>
              <a:rPr lang="en-US" dirty="0" smtClean="0"/>
              <a:t>rate</a:t>
            </a:r>
          </a:p>
          <a:p>
            <a:pPr lvl="1"/>
            <a:r>
              <a:rPr lang="en-US" dirty="0" smtClean="0"/>
              <a:t>Those who purchase goods whose prices are rising slower than than average price have real incomes that are rising</a:t>
            </a:r>
          </a:p>
          <a:p>
            <a:pPr lvl="1"/>
            <a:r>
              <a:rPr lang="en-US" dirty="0" smtClean="0"/>
              <a:t>Those who buy goods whose prices are rising faster than the rate of inflation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Inflation Redistributes real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Note: </a:t>
            </a:r>
            <a:r>
              <a:rPr lang="en-US" dirty="0"/>
              <a:t>WHILE INFLATION REDISTRIBUTES REAL INCOME, THERE IS NO WAY TO ENSURE THAT IT DOES SO IN A WAY THAT BENEFITS SOCIETY.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0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Effects of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Price for a buyer = income for a seller</a:t>
            </a:r>
          </a:p>
          <a:p>
            <a:r>
              <a:rPr lang="en-US" dirty="0"/>
              <a:t>If prices are rising on average, incomes are also rising on average</a:t>
            </a:r>
          </a:p>
          <a:p>
            <a:r>
              <a:rPr lang="en-US" dirty="0"/>
              <a:t>Producers of goods whose prices are rising at above average rates experience incomes rising at above average rates</a:t>
            </a:r>
          </a:p>
          <a:p>
            <a:pPr lvl="1"/>
            <a:r>
              <a:rPr lang="en-US" dirty="0"/>
              <a:t>This unequal change in incomes is a redistribution of wealth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2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Wealth Effects of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Accumulated wealth declines in real value when inflation is </a:t>
            </a:r>
            <a:r>
              <a:rPr lang="en-US" dirty="0" smtClean="0"/>
              <a:t>occurring</a:t>
            </a:r>
          </a:p>
          <a:p>
            <a:pPr lvl="1"/>
            <a:r>
              <a:rPr lang="en-US" dirty="0" smtClean="0"/>
              <a:t>Saving are declining in real value</a:t>
            </a:r>
          </a:p>
          <a:p>
            <a:pPr lvl="1"/>
            <a:r>
              <a:rPr lang="en-US" dirty="0" smtClean="0"/>
              <a:t>Debt is declining in real value</a:t>
            </a:r>
            <a:endParaRPr lang="en-US" dirty="0"/>
          </a:p>
          <a:p>
            <a:r>
              <a:rPr lang="en-US" dirty="0"/>
              <a:t>See Chart on </a:t>
            </a:r>
            <a:r>
              <a:rPr lang="en-US" dirty="0" err="1"/>
              <a:t>pg</a:t>
            </a:r>
            <a:r>
              <a:rPr lang="en-US" dirty="0"/>
              <a:t> 227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6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______ ______ _______ (CPI)</a:t>
            </a:r>
          </a:p>
          <a:p>
            <a:pPr lvl="1"/>
            <a:r>
              <a:rPr lang="en-US" dirty="0"/>
              <a:t>Definition:</a:t>
            </a:r>
          </a:p>
          <a:p>
            <a:pPr lvl="1"/>
            <a:r>
              <a:rPr lang="en-US" dirty="0"/>
              <a:t>Compared to a baseline year</a:t>
            </a:r>
          </a:p>
          <a:p>
            <a:pPr lvl="2"/>
            <a:r>
              <a:rPr lang="en-US" dirty="0"/>
              <a:t>US: 1982-83</a:t>
            </a:r>
          </a:p>
          <a:p>
            <a:pPr lvl="2"/>
            <a:r>
              <a:rPr lang="en-US" dirty="0"/>
              <a:t>January </a:t>
            </a:r>
            <a:r>
              <a:rPr lang="en-US" dirty="0" smtClean="0"/>
              <a:t>2007: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72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Price-Stability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Definition of price stability:</a:t>
            </a:r>
          </a:p>
          <a:p>
            <a:r>
              <a:rPr lang="en-US" dirty="0"/>
              <a:t>As of the Full Employment and Balanced Growth Act of 1978, price change below __% is officially considered price stability</a:t>
            </a:r>
          </a:p>
          <a:p>
            <a:pPr lvl="1"/>
            <a:r>
              <a:rPr lang="en-US" dirty="0"/>
              <a:t>Why </a:t>
            </a:r>
            <a:r>
              <a:rPr lang="en-US" dirty="0" smtClean="0"/>
              <a:t>not 0% </a:t>
            </a:r>
            <a:r>
              <a:rPr lang="en-US" smtClean="0"/>
              <a:t>price change?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3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</TotalTime>
  <Words>350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Inflation</vt:lpstr>
      <vt:lpstr>Inflation</vt:lpstr>
      <vt:lpstr>Relative vs. Average Prices</vt:lpstr>
      <vt:lpstr>Redistribution</vt:lpstr>
      <vt:lpstr>Price Effects of Inflation</vt:lpstr>
      <vt:lpstr>Income Effects of Inflation</vt:lpstr>
      <vt:lpstr>Wealth Effects of Inflation</vt:lpstr>
      <vt:lpstr>Measuring Inflation</vt:lpstr>
      <vt:lpstr>Price-Stability Goal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</dc:title>
  <dc:creator>owner</dc:creator>
  <cp:lastModifiedBy>IAS CANCUN</cp:lastModifiedBy>
  <cp:revision>5</cp:revision>
  <dcterms:created xsi:type="dcterms:W3CDTF">2013-03-07T18:24:16Z</dcterms:created>
  <dcterms:modified xsi:type="dcterms:W3CDTF">2014-05-09T19:21:23Z</dcterms:modified>
</cp:coreProperties>
</file>