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782C35-ACAF-4C68-8CB4-D6DD64EBB88C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D67BF70-AAB0-4BCB-B499-682000E64A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Business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4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Macroeconomics</a:t>
            </a:r>
          </a:p>
          <a:p>
            <a:pPr lvl="1"/>
            <a:r>
              <a:rPr lang="en-US" dirty="0" smtClean="0"/>
              <a:t>Definition: </a:t>
            </a:r>
          </a:p>
          <a:p>
            <a:r>
              <a:rPr lang="en-US" dirty="0" smtClean="0"/>
              <a:t>Business Cycle</a:t>
            </a:r>
          </a:p>
          <a:p>
            <a:pPr lvl="1"/>
            <a:r>
              <a:rPr lang="en-US" dirty="0" smtClean="0"/>
              <a:t>Definition:</a:t>
            </a:r>
          </a:p>
          <a:p>
            <a:r>
              <a:rPr lang="en-US" dirty="0" smtClean="0"/>
              <a:t>Relationship</a:t>
            </a:r>
          </a:p>
          <a:p>
            <a:pPr lvl="1"/>
            <a:r>
              <a:rPr lang="en-US" dirty="0" smtClean="0"/>
              <a:t>The basic purpose of macro economics is ____________.</a:t>
            </a:r>
          </a:p>
          <a:p>
            <a:pPr lvl="1"/>
            <a:r>
              <a:rPr lang="en-US" dirty="0" smtClean="0"/>
              <a:t>Macro policy tries to __________.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7521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Fundamental questions of the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400" dirty="0" smtClean="0"/>
              <a:t>What are business cycles?</a:t>
            </a:r>
          </a:p>
          <a:p>
            <a:endParaRPr lang="en-US" sz="2400" dirty="0"/>
          </a:p>
          <a:p>
            <a:r>
              <a:rPr lang="en-US" sz="2400" dirty="0" smtClean="0"/>
              <a:t>What damage does unemployment cause?</a:t>
            </a:r>
          </a:p>
          <a:p>
            <a:endParaRPr lang="en-US" sz="2400" dirty="0"/>
          </a:p>
          <a:p>
            <a:r>
              <a:rPr lang="en-US" sz="2400" dirty="0" smtClean="0"/>
              <a:t>Who is hurt by inflation?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5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Macro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Three basic measures of macroeconomic performance:</a:t>
            </a:r>
          </a:p>
          <a:p>
            <a:pPr lvl="1"/>
            <a:r>
              <a:rPr lang="en-US" sz="2000" dirty="0" smtClean="0"/>
              <a:t> Output (GDP) Growth</a:t>
            </a:r>
          </a:p>
          <a:p>
            <a:pPr lvl="2"/>
            <a:r>
              <a:rPr lang="en-US" sz="2000" dirty="0" smtClean="0"/>
              <a:t>GDP definition: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Unemployment</a:t>
            </a:r>
          </a:p>
          <a:p>
            <a:pPr marL="514350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990754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Possibilities Curve</a:t>
            </a:r>
          </a:p>
          <a:p>
            <a:pPr lvl="1"/>
            <a:r>
              <a:rPr lang="en-US" dirty="0" smtClean="0"/>
              <a:t>Are we producing at or near the production frontier?</a:t>
            </a:r>
          </a:p>
          <a:p>
            <a:pPr lvl="1"/>
            <a:r>
              <a:rPr lang="en-US" dirty="0" smtClean="0"/>
              <a:t>Are we pushing the frontier outward?</a:t>
            </a:r>
          </a:p>
          <a:p>
            <a:pPr marL="514350" lvl="1" indent="0">
              <a:buNone/>
            </a:pPr>
            <a:endParaRPr lang="en-US" dirty="0" smtClean="0"/>
          </a:p>
          <a:p>
            <a:r>
              <a:rPr lang="en-US" dirty="0" smtClean="0"/>
              <a:t>Nominal GDP vs. real GDP</a:t>
            </a:r>
          </a:p>
          <a:p>
            <a:pPr lvl="1"/>
            <a:r>
              <a:rPr lang="en-US" dirty="0" smtClean="0"/>
              <a:t>Nominal GDP:</a:t>
            </a:r>
          </a:p>
          <a:p>
            <a:pPr lvl="1"/>
            <a:r>
              <a:rPr lang="en-US" dirty="0" smtClean="0"/>
              <a:t>Real GDP:</a:t>
            </a:r>
          </a:p>
        </p:txBody>
      </p:sp>
    </p:spTree>
    <p:extLst>
      <p:ext uri="{BB962C8B-B14F-4D97-AF65-F5344CB8AC3E}">
        <p14:creationId xmlns:p14="http://schemas.microsoft.com/office/powerpoint/2010/main" val="146682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is Erratic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Real GDP increases inconsistently</a:t>
            </a:r>
          </a:p>
          <a:p>
            <a:pPr lvl="1"/>
            <a:r>
              <a:rPr lang="en-US" sz="2400" dirty="0" smtClean="0"/>
              <a:t>Pattern of steps, stumbles, and setbacks</a:t>
            </a:r>
          </a:p>
          <a:p>
            <a:pPr lvl="1"/>
            <a:r>
              <a:rPr lang="en-US" sz="2400" dirty="0" smtClean="0"/>
              <a:t>See Figures 10.1, 10.2</a:t>
            </a:r>
          </a:p>
          <a:p>
            <a:r>
              <a:rPr lang="en-US" sz="2400" dirty="0" smtClean="0"/>
              <a:t>Recession: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efinition:</a:t>
            </a:r>
          </a:p>
          <a:p>
            <a:pPr lvl="1"/>
            <a:r>
              <a:rPr lang="en-US" sz="2400" dirty="0" smtClean="0"/>
              <a:t>Figure 10.2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250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Labor force:</a:t>
                </a:r>
              </a:p>
              <a:p>
                <a:r>
                  <a:rPr lang="en-US" dirty="0" smtClean="0"/>
                  <a:t>Unemployment Rate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𝑈𝑛𝑒𝑚𝑝𝑙𝑜𝑦𝑚𝑒𝑛𝑡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𝑅𝑎𝑡𝑒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𝑢𝑛𝑚𝑝𝑙𝑜𝑦𝑒𝑑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𝑙𝑎𝑏𝑜𝑟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𝑓𝑜𝑟𝑐𝑒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Goal: Full Employment, not 0% unemployment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4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Seasonal</a:t>
            </a:r>
          </a:p>
          <a:p>
            <a:r>
              <a:rPr lang="en-US" dirty="0" smtClean="0"/>
              <a:t>Frictional</a:t>
            </a:r>
          </a:p>
          <a:p>
            <a:r>
              <a:rPr lang="en-US" dirty="0" smtClean="0"/>
              <a:t>Structural</a:t>
            </a:r>
          </a:p>
          <a:p>
            <a:r>
              <a:rPr lang="en-US" dirty="0" smtClean="0"/>
              <a:t>Cyclical</a:t>
            </a:r>
          </a:p>
          <a:p>
            <a:r>
              <a:rPr lang="en-US" dirty="0" smtClean="0"/>
              <a:t>The first three (seasonal, frictional, structural) are acceptable to economists; cyclical unemployment is the enemy.</a:t>
            </a:r>
          </a:p>
          <a:p>
            <a:r>
              <a:rPr lang="en-US" dirty="0" smtClean="0"/>
              <a:t>Full employment – lowest possible unemployment rate compatible with price stability (generally 4%-6%)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with seat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Page 231</a:t>
            </a:r>
          </a:p>
          <a:p>
            <a:pPr lvl="1"/>
            <a:r>
              <a:rPr lang="en-US" sz="3600" dirty="0" smtClean="0"/>
              <a:t>Problem #1 (a-c)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2553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1285</TotalTime>
  <Words>214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Macroeconomics</vt:lpstr>
      <vt:lpstr>Key Terms</vt:lpstr>
      <vt:lpstr>Three Fundamental questions of the business cycle</vt:lpstr>
      <vt:lpstr>Assessing Macro Performance</vt:lpstr>
      <vt:lpstr>GDP Growth</vt:lpstr>
      <vt:lpstr>Growth is Erratic</vt:lpstr>
      <vt:lpstr>Unemployment</vt:lpstr>
      <vt:lpstr>Types of Unemployment</vt:lpstr>
      <vt:lpstr>Work with seat partner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Macroeconomics</dc:title>
  <dc:creator>owner</dc:creator>
  <cp:lastModifiedBy>owner</cp:lastModifiedBy>
  <cp:revision>10</cp:revision>
  <dcterms:created xsi:type="dcterms:W3CDTF">2013-03-05T18:06:58Z</dcterms:created>
  <dcterms:modified xsi:type="dcterms:W3CDTF">2014-05-07T17:52:56Z</dcterms:modified>
</cp:coreProperties>
</file>