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4E06034-1828-45C1-B3C2-8C062C949A4E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8EEC75C-2A9B-4863-A62C-99A0213B24B5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Holding the Invisible Hand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Government Intervention in the </a:t>
            </a:r>
            <a:r>
              <a:rPr lang="en-US" dirty="0" err="1" smtClean="0"/>
              <a:t>Microeconomy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 Questions of Government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what circumstances do markets fail?</a:t>
            </a:r>
          </a:p>
          <a:p>
            <a:endParaRPr lang="en-US" dirty="0"/>
          </a:p>
          <a:p>
            <a:r>
              <a:rPr lang="en-US" dirty="0" smtClean="0"/>
              <a:t>How can government intervention help?</a:t>
            </a:r>
          </a:p>
          <a:p>
            <a:endParaRPr lang="en-US" dirty="0"/>
          </a:p>
          <a:p>
            <a:r>
              <a:rPr lang="en-US" dirty="0" smtClean="0"/>
              <a:t>How much government intervention is desirable?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 Mix of Output</a:t>
            </a:r>
          </a:p>
          <a:p>
            <a:pPr lvl="1"/>
            <a:r>
              <a:rPr lang="en-US" dirty="0" smtClean="0"/>
              <a:t>Definition:</a:t>
            </a:r>
          </a:p>
          <a:p>
            <a:r>
              <a:rPr lang="en-US" dirty="0" smtClean="0"/>
              <a:t>Nature of Market Failure</a:t>
            </a:r>
          </a:p>
          <a:p>
            <a:pPr lvl="1"/>
            <a:r>
              <a:rPr lang="en-US" dirty="0" smtClean="0"/>
              <a:t>Definition of market failure:</a:t>
            </a:r>
          </a:p>
          <a:p>
            <a:pPr lvl="1"/>
            <a:r>
              <a:rPr lang="en-US" dirty="0" smtClean="0"/>
              <a:t>Market Failure implies that the forces of supply and demand have not led us to the </a:t>
            </a:r>
            <a:r>
              <a:rPr lang="en-US" b="1" dirty="0" smtClean="0"/>
              <a:t>optimal mix of output</a:t>
            </a:r>
          </a:p>
          <a:p>
            <a:r>
              <a:rPr lang="en-US" dirty="0" smtClean="0"/>
              <a:t>Sources of Market Failure</a:t>
            </a:r>
          </a:p>
          <a:p>
            <a:pPr lvl="1"/>
            <a:r>
              <a:rPr lang="en-US" dirty="0" smtClean="0"/>
              <a:t>Public Goods</a:t>
            </a:r>
          </a:p>
          <a:p>
            <a:pPr lvl="1"/>
            <a:r>
              <a:rPr lang="en-US" dirty="0" smtClean="0"/>
              <a:t>Externalities</a:t>
            </a:r>
          </a:p>
          <a:p>
            <a:pPr lvl="1"/>
            <a:r>
              <a:rPr lang="en-US" dirty="0" smtClean="0"/>
              <a:t>Market Power</a:t>
            </a:r>
          </a:p>
          <a:p>
            <a:pPr lvl="1"/>
            <a:r>
              <a:rPr lang="en-US" dirty="0" smtClean="0"/>
              <a:t>Inequity</a:t>
            </a:r>
          </a:p>
        </p:txBody>
      </p:sp>
    </p:spTree>
    <p:extLst>
      <p:ext uri="{BB962C8B-B14F-4D97-AF65-F5344CB8AC3E}">
        <p14:creationId xmlns:p14="http://schemas.microsoft.com/office/powerpoint/2010/main" val="33047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 of Public Good:</a:t>
            </a:r>
          </a:p>
          <a:p>
            <a:r>
              <a:rPr lang="en-US" dirty="0" smtClean="0"/>
              <a:t>Definition of Private Good:</a:t>
            </a:r>
          </a:p>
          <a:p>
            <a:r>
              <a:rPr lang="en-US" dirty="0" smtClean="0"/>
              <a:t>Market Mechanism only works efficiently if the benefits of consuming a good or service are available only to those who purchase the product</a:t>
            </a:r>
          </a:p>
          <a:p>
            <a:r>
              <a:rPr lang="en-US" dirty="0" smtClean="0"/>
              <a:t>Joint Consumption</a:t>
            </a:r>
          </a:p>
          <a:p>
            <a:pPr lvl="1"/>
            <a:r>
              <a:rPr lang="en-US" dirty="0" smtClean="0"/>
              <a:t>One person consuming a public good does not preclude another person consuming the same good</a:t>
            </a:r>
          </a:p>
          <a:p>
            <a:r>
              <a:rPr lang="en-US" dirty="0" smtClean="0"/>
              <a:t>“Free-Rider” Dilemma</a:t>
            </a:r>
          </a:p>
          <a:p>
            <a:pPr lvl="1"/>
            <a:r>
              <a:rPr lang="en-US" dirty="0" smtClean="0"/>
              <a:t>Definition of “free-rider”:</a:t>
            </a:r>
          </a:p>
          <a:p>
            <a:pPr lvl="1"/>
            <a:r>
              <a:rPr lang="en-US" dirty="0" smtClean="0"/>
              <a:t>Exclusion</a:t>
            </a:r>
          </a:p>
          <a:p>
            <a:pPr lvl="2"/>
            <a:r>
              <a:rPr lang="en-US" dirty="0" smtClean="0"/>
              <a:t>In many cases, the technical capability to exclude “free-riders” from consuming a public good does not exist</a:t>
            </a:r>
          </a:p>
          <a:p>
            <a:pPr lvl="1"/>
            <a:r>
              <a:rPr lang="en-US" dirty="0" smtClean="0"/>
              <a:t>Underproduction</a:t>
            </a:r>
          </a:p>
          <a:p>
            <a:pPr lvl="2"/>
            <a:r>
              <a:rPr lang="en-US" dirty="0" smtClean="0"/>
              <a:t>The market tends to overproduce private goods and under produce public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r>
              <a:rPr lang="en-US" dirty="0" smtClean="0"/>
              <a:t>The market will </a:t>
            </a:r>
            <a:r>
              <a:rPr lang="en-US" dirty="0" err="1" smtClean="0"/>
              <a:t>underproduce</a:t>
            </a:r>
            <a:r>
              <a:rPr lang="en-US" dirty="0" smtClean="0"/>
              <a:t> goods that yield external benefits and overproduce goods that generate external costs</a:t>
            </a:r>
          </a:p>
          <a:p>
            <a:r>
              <a:rPr lang="en-US" dirty="0" smtClean="0"/>
              <a:t>External Costs vs. External Benefits</a:t>
            </a:r>
          </a:p>
          <a:p>
            <a:r>
              <a:rPr lang="en-US" dirty="0" smtClean="0"/>
              <a:t>Social Costs vs. </a:t>
            </a:r>
            <a:r>
              <a:rPr lang="en-US" smtClean="0"/>
              <a:t>Private Costs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Power &amp; Inequity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Market Power</a:t>
            </a:r>
          </a:p>
          <a:p>
            <a:pPr lvl="1"/>
            <a:r>
              <a:rPr lang="en-US" dirty="0" smtClean="0"/>
              <a:t>Definition of market power:</a:t>
            </a:r>
          </a:p>
          <a:p>
            <a:pPr lvl="1"/>
            <a:r>
              <a:rPr lang="en-US" dirty="0" smtClean="0"/>
              <a:t>The market mechanism functions through communications between producers and consumers by way of prices and purchases</a:t>
            </a:r>
          </a:p>
          <a:p>
            <a:pPr lvl="2"/>
            <a:r>
              <a:rPr lang="en-US" dirty="0" smtClean="0"/>
              <a:t>The more market power a firm has, the greater its ability to ignore the desires of consumers and pursue profit maximization</a:t>
            </a:r>
          </a:p>
          <a:p>
            <a:r>
              <a:rPr lang="en-US" dirty="0" smtClean="0"/>
              <a:t>Inequity</a:t>
            </a:r>
          </a:p>
          <a:p>
            <a:pPr lvl="1"/>
            <a:r>
              <a:rPr lang="en-US" dirty="0" smtClean="0"/>
              <a:t>Market mechanism involves inherently unequal outcomes</a:t>
            </a:r>
          </a:p>
          <a:p>
            <a:pPr lvl="1"/>
            <a:r>
              <a:rPr lang="en-US" dirty="0" smtClean="0"/>
              <a:t>Society generally expresses a desire for less unequal (but still unequal) distributions of wealth</a:t>
            </a:r>
          </a:p>
          <a:p>
            <a:pPr lvl="1"/>
            <a:r>
              <a:rPr lang="en-US" dirty="0" smtClean="0"/>
              <a:t>Definition of income transfer</a:t>
            </a:r>
          </a:p>
          <a:p>
            <a:pPr lvl="1"/>
            <a:r>
              <a:rPr lang="en-US" dirty="0" smtClean="0"/>
              <a:t>Table 9.1, pg. </a:t>
            </a:r>
            <a:r>
              <a:rPr lang="en-US" smtClean="0"/>
              <a:t>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05456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916</TotalTime>
  <Words>289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Autumn</vt:lpstr>
      <vt:lpstr>Holding the Invisible Hand</vt:lpstr>
      <vt:lpstr>Central Questions of Government Intervention</vt:lpstr>
      <vt:lpstr>Market Failure</vt:lpstr>
      <vt:lpstr>Public Goods</vt:lpstr>
      <vt:lpstr>Externalities</vt:lpstr>
      <vt:lpstr>Market Power &amp; Inequity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Holding the Invisible Hand</dc:title>
  <dc:creator>owner</dc:creator>
  <cp:lastModifiedBy>owner</cp:lastModifiedBy>
  <cp:revision>5</cp:revision>
  <dcterms:created xsi:type="dcterms:W3CDTF">2014-04-11T12:46:15Z</dcterms:created>
  <dcterms:modified xsi:type="dcterms:W3CDTF">2014-04-29T18:55:50Z</dcterms:modified>
</cp:coreProperties>
</file>