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58" r:id="rId5"/>
    <p:sldId id="259" r:id="rId6"/>
    <p:sldId id="260" r:id="rId7"/>
    <p:sldId id="264" r:id="rId8"/>
    <p:sldId id="262" r:id="rId9"/>
    <p:sldId id="261"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B53B3675-B213-4CDB-9DF7-94CF1F0EB280}" type="datetimeFigureOut">
              <a:rPr lang="en-US" smtClean="0"/>
              <a:t>2/24/2014</a:t>
            </a:fld>
            <a:endParaRPr lang="en-US"/>
          </a:p>
        </p:txBody>
      </p:sp>
      <p:sp>
        <p:nvSpPr>
          <p:cNvPr id="16" name="Slide Number Placeholder 15"/>
          <p:cNvSpPr>
            <a:spLocks noGrp="1"/>
          </p:cNvSpPr>
          <p:nvPr>
            <p:ph type="sldNum" sz="quarter" idx="11"/>
          </p:nvPr>
        </p:nvSpPr>
        <p:spPr/>
        <p:txBody>
          <a:bodyPr/>
          <a:lstStyle/>
          <a:p>
            <a:fld id="{87DC626A-0C56-4E99-9EFF-FF2FCA127E1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B3675-B213-4CDB-9DF7-94CF1F0EB280}"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C626A-0C56-4E99-9EFF-FF2FCA127E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B3675-B213-4CDB-9DF7-94CF1F0EB280}"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C626A-0C56-4E99-9EFF-FF2FCA127E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B53B3675-B213-4CDB-9DF7-94CF1F0EB280}" type="datetimeFigureOut">
              <a:rPr lang="en-US" smtClean="0"/>
              <a:t>2/24/2014</a:t>
            </a:fld>
            <a:endParaRPr lang="en-US"/>
          </a:p>
        </p:txBody>
      </p:sp>
      <p:sp>
        <p:nvSpPr>
          <p:cNvPr id="15" name="Slide Number Placeholder 14"/>
          <p:cNvSpPr>
            <a:spLocks noGrp="1"/>
          </p:cNvSpPr>
          <p:nvPr>
            <p:ph type="sldNum" sz="quarter" idx="11"/>
          </p:nvPr>
        </p:nvSpPr>
        <p:spPr/>
        <p:txBody>
          <a:bodyPr/>
          <a:lstStyle/>
          <a:p>
            <a:fld id="{87DC626A-0C56-4E99-9EFF-FF2FCA127E17}"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B53B3675-B213-4CDB-9DF7-94CF1F0EB280}" type="datetimeFigureOut">
              <a:rPr lang="en-US" smtClean="0"/>
              <a:t>2/24/2014</a:t>
            </a:fld>
            <a:endParaRPr lang="en-US"/>
          </a:p>
        </p:txBody>
      </p:sp>
      <p:sp>
        <p:nvSpPr>
          <p:cNvPr id="13" name="Slide Number Placeholder 12"/>
          <p:cNvSpPr>
            <a:spLocks noGrp="1"/>
          </p:cNvSpPr>
          <p:nvPr>
            <p:ph type="sldNum" sz="quarter" idx="11"/>
          </p:nvPr>
        </p:nvSpPr>
        <p:spPr/>
        <p:txBody>
          <a:bodyPr/>
          <a:lstStyle/>
          <a:p>
            <a:fld id="{87DC626A-0C56-4E99-9EFF-FF2FCA127E1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53B3675-B213-4CDB-9DF7-94CF1F0EB280}" type="datetimeFigureOut">
              <a:rPr lang="en-US" smtClean="0"/>
              <a:t>2/24/2014</a:t>
            </a:fld>
            <a:endParaRPr lang="en-US"/>
          </a:p>
        </p:txBody>
      </p:sp>
      <p:sp>
        <p:nvSpPr>
          <p:cNvPr id="9" name="Slide Number Placeholder 8"/>
          <p:cNvSpPr>
            <a:spLocks noGrp="1"/>
          </p:cNvSpPr>
          <p:nvPr>
            <p:ph type="sldNum" sz="quarter" idx="11"/>
          </p:nvPr>
        </p:nvSpPr>
        <p:spPr/>
        <p:txBody>
          <a:bodyPr/>
          <a:lstStyle/>
          <a:p>
            <a:fld id="{87DC626A-0C56-4E99-9EFF-FF2FCA127E1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B53B3675-B213-4CDB-9DF7-94CF1F0EB280}" type="datetimeFigureOut">
              <a:rPr lang="en-US" smtClean="0"/>
              <a:t>2/24/2014</a:t>
            </a:fld>
            <a:endParaRPr lang="en-US"/>
          </a:p>
        </p:txBody>
      </p:sp>
      <p:sp>
        <p:nvSpPr>
          <p:cNvPr id="15" name="Slide Number Placeholder 14"/>
          <p:cNvSpPr>
            <a:spLocks noGrp="1"/>
          </p:cNvSpPr>
          <p:nvPr>
            <p:ph type="sldNum" sz="quarter" idx="11"/>
          </p:nvPr>
        </p:nvSpPr>
        <p:spPr/>
        <p:txBody>
          <a:bodyPr/>
          <a:lstStyle/>
          <a:p>
            <a:fld id="{87DC626A-0C56-4E99-9EFF-FF2FCA127E17}"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B53B3675-B213-4CDB-9DF7-94CF1F0EB280}" type="datetimeFigureOut">
              <a:rPr lang="en-US" smtClean="0"/>
              <a:t>2/24/2014</a:t>
            </a:fld>
            <a:endParaRPr lang="en-US"/>
          </a:p>
        </p:txBody>
      </p:sp>
      <p:sp>
        <p:nvSpPr>
          <p:cNvPr id="8" name="Slide Number Placeholder 7"/>
          <p:cNvSpPr>
            <a:spLocks noGrp="1"/>
          </p:cNvSpPr>
          <p:nvPr>
            <p:ph type="sldNum" sz="quarter" idx="11"/>
          </p:nvPr>
        </p:nvSpPr>
        <p:spPr/>
        <p:txBody>
          <a:bodyPr/>
          <a:lstStyle/>
          <a:p>
            <a:fld id="{87DC626A-0C56-4E99-9EFF-FF2FCA127E1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3B3675-B213-4CDB-9DF7-94CF1F0EB280}" type="datetimeFigureOut">
              <a:rPr lang="en-US" smtClean="0"/>
              <a:t>2/24/2014</a:t>
            </a:fld>
            <a:endParaRPr lang="en-US"/>
          </a:p>
        </p:txBody>
      </p:sp>
      <p:sp>
        <p:nvSpPr>
          <p:cNvPr id="6" name="Slide Number Placeholder 5"/>
          <p:cNvSpPr>
            <a:spLocks noGrp="1"/>
          </p:cNvSpPr>
          <p:nvPr>
            <p:ph type="sldNum" sz="quarter" idx="11"/>
          </p:nvPr>
        </p:nvSpPr>
        <p:spPr/>
        <p:txBody>
          <a:bodyPr/>
          <a:lstStyle/>
          <a:p>
            <a:fld id="{87DC626A-0C56-4E99-9EFF-FF2FCA127E17}"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53B3675-B213-4CDB-9DF7-94CF1F0EB280}" type="datetimeFigureOut">
              <a:rPr lang="en-US" smtClean="0"/>
              <a:t>2/24/2014</a:t>
            </a:fld>
            <a:endParaRPr lang="en-US"/>
          </a:p>
        </p:txBody>
      </p:sp>
      <p:sp>
        <p:nvSpPr>
          <p:cNvPr id="16" name="Slide Number Placeholder 15"/>
          <p:cNvSpPr>
            <a:spLocks noGrp="1"/>
          </p:cNvSpPr>
          <p:nvPr>
            <p:ph type="sldNum" sz="quarter" idx="11"/>
          </p:nvPr>
        </p:nvSpPr>
        <p:spPr/>
        <p:txBody>
          <a:bodyPr/>
          <a:lstStyle/>
          <a:p>
            <a:fld id="{87DC626A-0C56-4E99-9EFF-FF2FCA127E1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B53B3675-B213-4CDB-9DF7-94CF1F0EB280}" type="datetimeFigureOut">
              <a:rPr lang="en-US" smtClean="0"/>
              <a:t>2/24/2014</a:t>
            </a:fld>
            <a:endParaRPr lang="en-US"/>
          </a:p>
        </p:txBody>
      </p:sp>
      <p:sp>
        <p:nvSpPr>
          <p:cNvPr id="14" name="Slide Number Placeholder 13"/>
          <p:cNvSpPr>
            <a:spLocks noGrp="1"/>
          </p:cNvSpPr>
          <p:nvPr>
            <p:ph type="sldNum" sz="quarter" idx="11"/>
          </p:nvPr>
        </p:nvSpPr>
        <p:spPr/>
        <p:txBody>
          <a:bodyPr/>
          <a:lstStyle/>
          <a:p>
            <a:fld id="{87DC626A-0C56-4E99-9EFF-FF2FCA127E17}"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53B3675-B213-4CDB-9DF7-94CF1F0EB280}" type="datetimeFigureOut">
              <a:rPr lang="en-US" smtClean="0"/>
              <a:t>2/24/2014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7DC626A-0C56-4E99-9EFF-FF2FCA127E1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Consumer Demand</a:t>
            </a:r>
            <a:endParaRPr lang="en-US" dirty="0"/>
          </a:p>
        </p:txBody>
      </p:sp>
      <p:sp>
        <p:nvSpPr>
          <p:cNvPr id="3" name="Subtitle 2"/>
          <p:cNvSpPr>
            <a:spLocks noGrp="1"/>
          </p:cNvSpPr>
          <p:nvPr>
            <p:ph type="subTitle" idx="1"/>
          </p:nvPr>
        </p:nvSpPr>
        <p:spPr/>
        <p:txBody>
          <a:bodyPr/>
          <a:lstStyle/>
          <a:p>
            <a:r>
              <a:rPr lang="en-US" dirty="0" smtClean="0"/>
              <a:t>Microeconomics: Chapter 1</a:t>
            </a:r>
            <a:endParaRPr lang="en-US" dirty="0"/>
          </a:p>
        </p:txBody>
      </p:sp>
    </p:spTree>
    <p:extLst>
      <p:ext uri="{BB962C8B-B14F-4D97-AF65-F5344CB8AC3E}">
        <p14:creationId xmlns:p14="http://schemas.microsoft.com/office/powerpoint/2010/main" val="599082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lnSpcReduction="10000"/>
              </a:bodyPr>
              <a:lstStyle/>
              <a:p>
                <a:r>
                  <a:rPr lang="en-US" dirty="0" smtClean="0"/>
                  <a:t>Price Elasticity of Demand (E)</a:t>
                </a:r>
              </a:p>
              <a:p>
                <a:pPr lvl="1"/>
                <a:r>
                  <a:rPr lang="en-US" dirty="0" smtClean="0"/>
                  <a:t>The percentage change in quantity demanded divided by the percentage change in price</a:t>
                </a:r>
              </a:p>
              <a:p>
                <a:pPr lvl="1"/>
                <a:r>
                  <a:rPr lang="en-US" dirty="0" smtClean="0"/>
                  <a:t>Measures the response of consumers to a change in price</a:t>
                </a:r>
              </a:p>
              <a:p>
                <a:r>
                  <a:rPr lang="en-US" dirty="0" smtClean="0"/>
                  <a:t>Price Elasticity of Demand = (change in quantity demanded) / (percentage change in price)</a:t>
                </a:r>
              </a:p>
              <a:p>
                <a:pPr lvl="1"/>
                <a14:m>
                  <m:oMath xmlns:m="http://schemas.openxmlformats.org/officeDocument/2006/math">
                    <m:r>
                      <a:rPr lang="en-US" b="0" i="1" smtClean="0">
                        <a:latin typeface="Cambria Math"/>
                      </a:rPr>
                      <m:t>𝐸</m:t>
                    </m:r>
                    <m:r>
                      <a:rPr lang="en-US" b="0" i="1" smtClean="0">
                        <a:latin typeface="Cambria Math"/>
                        <a:ea typeface="Cambria Math"/>
                      </a:rPr>
                      <m:t>=∆</m:t>
                    </m:r>
                    <m:r>
                      <a:rPr lang="en-US" b="0" i="1" smtClean="0">
                        <a:latin typeface="Cambria Math"/>
                        <a:ea typeface="Cambria Math"/>
                      </a:rPr>
                      <m:t>𝑄𝐷</m:t>
                    </m:r>
                    <m:r>
                      <a:rPr lang="en-US" b="0" i="1" smtClean="0">
                        <a:latin typeface="Cambria Math"/>
                        <a:ea typeface="Cambria Math"/>
                      </a:rPr>
                      <m:t>÷∆</m:t>
                    </m:r>
                    <m:r>
                      <a:rPr lang="en-US" b="0" i="1" smtClean="0">
                        <a:latin typeface="Cambria Math"/>
                        <a:ea typeface="Cambria Math"/>
                      </a:rPr>
                      <m:t>𝑃</m:t>
                    </m:r>
                  </m:oMath>
                </a14:m>
                <a:endParaRPr lang="en-US" dirty="0" smtClean="0"/>
              </a:p>
              <a:p>
                <a:pPr lvl="1"/>
                <a:r>
                  <a:rPr lang="en-US" dirty="0" smtClean="0"/>
                  <a:t>Because E will always be negative (due to the Law of Demand), we use the absolute value of E.</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r="-900"/>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Price Elasticity of Demand</a:t>
            </a:r>
            <a:endParaRPr lang="en-US" dirty="0"/>
          </a:p>
        </p:txBody>
      </p:sp>
    </p:spTree>
    <p:extLst>
      <p:ext uri="{BB962C8B-B14F-4D97-AF65-F5344CB8AC3E}">
        <p14:creationId xmlns:p14="http://schemas.microsoft.com/office/powerpoint/2010/main" val="2286170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fontScale="92500" lnSpcReduction="20000"/>
              </a:bodyPr>
              <a:lstStyle/>
              <a:p>
                <a:r>
                  <a:rPr lang="en-US" dirty="0" smtClean="0"/>
                  <a:t>Relatively Elastic</a:t>
                </a:r>
              </a:p>
              <a:p>
                <a:pPr lvl="1"/>
                <a14:m>
                  <m:oMath xmlns:m="http://schemas.openxmlformats.org/officeDocument/2006/math">
                    <m:r>
                      <a:rPr lang="en-US" b="0" i="1" smtClean="0">
                        <a:latin typeface="Cambria Math"/>
                      </a:rPr>
                      <m:t>𝐸</m:t>
                    </m:r>
                    <m:r>
                      <a:rPr lang="en-US" b="0" i="1" smtClean="0">
                        <a:latin typeface="Cambria Math"/>
                        <a:ea typeface="Cambria Math"/>
                      </a:rPr>
                      <m:t>&gt;1</m:t>
                    </m:r>
                  </m:oMath>
                </a14:m>
                <a:endParaRPr lang="en-US" dirty="0" smtClean="0"/>
              </a:p>
              <a:p>
                <a:pPr lvl="1"/>
                <a:r>
                  <a:rPr lang="en-US" dirty="0" smtClean="0"/>
                  <a:t>If demand is relatively elastic, consumers are VERY responsive to changes in price.</a:t>
                </a:r>
              </a:p>
              <a:p>
                <a:r>
                  <a:rPr lang="en-US" dirty="0" smtClean="0"/>
                  <a:t>Relatively Inelastic</a:t>
                </a:r>
              </a:p>
              <a:p>
                <a:pPr lvl="1"/>
                <a14:m>
                  <m:oMath xmlns:m="http://schemas.openxmlformats.org/officeDocument/2006/math">
                    <m:r>
                      <a:rPr lang="en-US" b="0" i="1" smtClean="0">
                        <a:latin typeface="Cambria Math"/>
                      </a:rPr>
                      <m:t>𝐸</m:t>
                    </m:r>
                    <m:r>
                      <a:rPr lang="en-US" i="1">
                        <a:latin typeface="Cambria Math"/>
                        <a:ea typeface="Cambria Math"/>
                      </a:rPr>
                      <m:t>&lt;</m:t>
                    </m:r>
                    <m:r>
                      <a:rPr lang="en-US" b="0" i="1" smtClean="0">
                        <a:latin typeface="Cambria Math"/>
                        <a:ea typeface="Cambria Math"/>
                      </a:rPr>
                      <m:t>1</m:t>
                    </m:r>
                  </m:oMath>
                </a14:m>
                <a:endParaRPr lang="en-US" b="0" dirty="0" smtClean="0">
                  <a:ea typeface="Cambria Math"/>
                </a:endParaRPr>
              </a:p>
              <a:p>
                <a:pPr lvl="1"/>
                <a:r>
                  <a:rPr lang="en-US" dirty="0" smtClean="0"/>
                  <a:t>If demand is relatively inelastic, consumers are NOT very responsive to changes in price.</a:t>
                </a:r>
              </a:p>
              <a:p>
                <a:r>
                  <a:rPr lang="en-US" dirty="0" smtClean="0"/>
                  <a:t>Unitary Elastic</a:t>
                </a:r>
              </a:p>
              <a:p>
                <a:pPr lvl="1"/>
                <a14:m>
                  <m:oMath xmlns:m="http://schemas.openxmlformats.org/officeDocument/2006/math">
                    <m:r>
                      <a:rPr lang="en-US" b="0" i="1" smtClean="0">
                        <a:latin typeface="Cambria Math"/>
                      </a:rPr>
                      <m:t>𝐸</m:t>
                    </m:r>
                    <m:r>
                      <a:rPr lang="en-US" b="0" i="1" smtClean="0">
                        <a:latin typeface="Cambria Math"/>
                        <a:ea typeface="Cambria Math"/>
                      </a:rPr>
                      <m:t>=1</m:t>
                    </m:r>
                  </m:oMath>
                </a14:m>
                <a:endParaRPr lang="en-US" b="0" dirty="0" smtClean="0">
                  <a:ea typeface="Cambria Math"/>
                </a:endParaRPr>
              </a:p>
              <a:p>
                <a:pPr lvl="1"/>
                <a:r>
                  <a:rPr lang="en-US" dirty="0" smtClean="0"/>
                  <a:t>If demand is unitary elastic, consumers respond to changes in in price with proportional changes in quantity demanded.</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500" r="-1100" b="-2500"/>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Elastic vs. Inelastic Demand</a:t>
            </a:r>
            <a:endParaRPr lang="en-US" dirty="0"/>
          </a:p>
        </p:txBody>
      </p:sp>
    </p:spTree>
    <p:extLst>
      <p:ext uri="{BB962C8B-B14F-4D97-AF65-F5344CB8AC3E}">
        <p14:creationId xmlns:p14="http://schemas.microsoft.com/office/powerpoint/2010/main" val="3361286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smtClean="0"/>
                  <a:t>Total revenue: the amount of money received by the supplier from product sales</a:t>
                </a:r>
              </a:p>
              <a:p>
                <a:pPr lvl="1"/>
                <a14:m>
                  <m:oMath xmlns:m="http://schemas.openxmlformats.org/officeDocument/2006/math">
                    <m:r>
                      <a:rPr lang="en-US" b="0" i="1" smtClean="0">
                        <a:latin typeface="Cambria Math"/>
                      </a:rPr>
                      <m:t>𝑇𝑜𝑡𝑎𝑙</m:t>
                    </m:r>
                    <m:r>
                      <a:rPr lang="en-US" b="0" i="1" smtClean="0">
                        <a:latin typeface="Cambria Math"/>
                      </a:rPr>
                      <m:t> </m:t>
                    </m:r>
                    <m:r>
                      <a:rPr lang="en-US" b="0" i="1" smtClean="0">
                        <a:latin typeface="Cambria Math"/>
                      </a:rPr>
                      <m:t>𝑅𝑒𝑣𝑒𝑛𝑢𝑒</m:t>
                    </m:r>
                    <m:r>
                      <a:rPr lang="en-US" b="0" i="1" smtClean="0">
                        <a:latin typeface="Cambria Math"/>
                      </a:rPr>
                      <m:t>=</m:t>
                    </m:r>
                    <m:r>
                      <a:rPr lang="en-US" b="0" i="1" smtClean="0">
                        <a:latin typeface="Cambria Math"/>
                      </a:rPr>
                      <m:t>𝑝𝑟𝑖𝑐𝑒</m:t>
                    </m:r>
                    <m:r>
                      <a:rPr lang="en-US" b="0" i="1" smtClean="0">
                        <a:latin typeface="Cambria Math"/>
                        <a:ea typeface="Cambria Math"/>
                      </a:rPr>
                      <m:t>×</m:t>
                    </m:r>
                    <m:r>
                      <a:rPr lang="en-US" b="0" i="1" smtClean="0">
                        <a:latin typeface="Cambria Math"/>
                        <a:ea typeface="Cambria Math"/>
                      </a:rPr>
                      <m:t>𝑞𝑢𝑎𝑛𝑡𝑖𝑡𝑦</m:t>
                    </m:r>
                    <m:r>
                      <a:rPr lang="en-US" b="0" i="1" smtClean="0">
                        <a:latin typeface="Cambria Math"/>
                        <a:ea typeface="Cambria Math"/>
                      </a:rPr>
                      <m:t> </m:t>
                    </m:r>
                    <m:r>
                      <a:rPr lang="en-US" b="0" i="1" smtClean="0">
                        <a:latin typeface="Cambria Math"/>
                        <a:ea typeface="Cambria Math"/>
                      </a:rPr>
                      <m:t>𝑠𝑜𝑙𝑑</m:t>
                    </m:r>
                  </m:oMath>
                </a14:m>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Price Elasticity</a:t>
            </a:r>
            <a:br>
              <a:rPr lang="en-US" dirty="0" smtClean="0"/>
            </a:br>
            <a:r>
              <a:rPr lang="en-US" dirty="0" smtClean="0"/>
              <a:t>and Total Revenue</a:t>
            </a:r>
            <a:endParaRPr lang="en-US" dirty="0"/>
          </a:p>
        </p:txBody>
      </p:sp>
    </p:spTree>
    <p:extLst>
      <p:ext uri="{BB962C8B-B14F-4D97-AF65-F5344CB8AC3E}">
        <p14:creationId xmlns:p14="http://schemas.microsoft.com/office/powerpoint/2010/main" val="3137567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smtClean="0"/>
                  <a:t>If </a:t>
                </a:r>
                <a14:m>
                  <m:oMath xmlns:m="http://schemas.openxmlformats.org/officeDocument/2006/math">
                    <m:r>
                      <a:rPr lang="en-US" b="0" i="1" smtClean="0">
                        <a:latin typeface="Cambria Math"/>
                      </a:rPr>
                      <m:t>𝐸</m:t>
                    </m:r>
                    <m:r>
                      <a:rPr lang="en-US" b="0" i="1" smtClean="0">
                        <a:latin typeface="Cambria Math"/>
                        <a:ea typeface="Cambria Math"/>
                      </a:rPr>
                      <m:t>&gt;1:</m:t>
                    </m:r>
                  </m:oMath>
                </a14:m>
                <a:endParaRPr lang="en-US" b="0" dirty="0" smtClean="0">
                  <a:ea typeface="Cambria Math"/>
                </a:endParaRPr>
              </a:p>
              <a:p>
                <a:pPr lvl="1"/>
                <a:r>
                  <a:rPr lang="en-US" dirty="0" smtClean="0">
                    <a:ea typeface="Cambria Math"/>
                  </a:rPr>
                  <a:t>Price CUT will increase total revenue</a:t>
                </a:r>
              </a:p>
              <a:p>
                <a:pPr lvl="1"/>
                <a:r>
                  <a:rPr lang="en-US" dirty="0" smtClean="0">
                    <a:ea typeface="Cambria Math"/>
                  </a:rPr>
                  <a:t>Price INCREASE will decrease total revenue</a:t>
                </a:r>
                <a:endParaRPr lang="en-US" b="0" dirty="0" smtClean="0">
                  <a:ea typeface="Cambria Math"/>
                </a:endParaRPr>
              </a:p>
              <a:p>
                <a:r>
                  <a:rPr lang="en-US" dirty="0" smtClean="0"/>
                  <a:t>If </a:t>
                </a:r>
                <a14:m>
                  <m:oMath xmlns:m="http://schemas.openxmlformats.org/officeDocument/2006/math">
                    <m:r>
                      <a:rPr lang="en-US" b="0" i="1" smtClean="0">
                        <a:latin typeface="Cambria Math"/>
                      </a:rPr>
                      <m:t>𝐸</m:t>
                    </m:r>
                    <m:r>
                      <a:rPr lang="en-US" b="0" i="1" smtClean="0">
                        <a:latin typeface="Cambria Math"/>
                        <a:ea typeface="Cambria Math"/>
                      </a:rPr>
                      <m:t>&lt;1:</m:t>
                    </m:r>
                  </m:oMath>
                </a14:m>
                <a:endParaRPr lang="en-US" b="0" dirty="0" smtClean="0">
                  <a:ea typeface="Cambria Math"/>
                </a:endParaRPr>
              </a:p>
              <a:p>
                <a:pPr lvl="1"/>
                <a:r>
                  <a:rPr lang="en-US" b="0" dirty="0" smtClean="0">
                    <a:ea typeface="Cambria Math"/>
                  </a:rPr>
                  <a:t>Price CUT will decrease total revenue</a:t>
                </a:r>
              </a:p>
              <a:p>
                <a:pPr lvl="1"/>
                <a:r>
                  <a:rPr lang="en-US" dirty="0" smtClean="0">
                    <a:ea typeface="Cambria Math"/>
                  </a:rPr>
                  <a:t>Price INCREASE will increase total revenue</a:t>
                </a:r>
                <a:endParaRPr lang="en-US" b="0" dirty="0" smtClean="0">
                  <a:ea typeface="Cambria Math"/>
                </a:endParaRPr>
              </a:p>
              <a:p>
                <a:r>
                  <a:rPr lang="en-US" dirty="0" smtClean="0"/>
                  <a:t>If </a:t>
                </a:r>
                <a14:m>
                  <m:oMath xmlns:m="http://schemas.openxmlformats.org/officeDocument/2006/math">
                    <m:r>
                      <a:rPr lang="en-US" b="0" i="1" smtClean="0">
                        <a:latin typeface="Cambria Math"/>
                      </a:rPr>
                      <m:t>𝐸</m:t>
                    </m:r>
                    <m:r>
                      <a:rPr lang="en-US" b="0" i="1" smtClean="0">
                        <a:latin typeface="Cambria Math"/>
                        <a:ea typeface="Cambria Math"/>
                      </a:rPr>
                      <m:t>=1:</m:t>
                    </m:r>
                  </m:oMath>
                </a14:m>
                <a:endParaRPr lang="en-US" b="0" dirty="0" smtClean="0">
                  <a:ea typeface="Cambria Math"/>
                </a:endParaRPr>
              </a:p>
              <a:p>
                <a:pPr lvl="1"/>
                <a:r>
                  <a:rPr lang="en-US" dirty="0" smtClean="0"/>
                  <a:t>Price CUT will NOT change total revenue</a:t>
                </a:r>
              </a:p>
              <a:p>
                <a:pPr lvl="1"/>
                <a:r>
                  <a:rPr lang="en-US" dirty="0" smtClean="0"/>
                  <a:t>Price INCREASE will NOT change total revenue</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smtClean="0"/>
              <a:t>Price </a:t>
            </a:r>
            <a:r>
              <a:rPr lang="en-US" smtClean="0"/>
              <a:t>Changes</a:t>
            </a:r>
            <a:br>
              <a:rPr lang="en-US" smtClean="0"/>
            </a:br>
            <a:r>
              <a:rPr lang="en-US" smtClean="0"/>
              <a:t>and </a:t>
            </a:r>
            <a:r>
              <a:rPr lang="en-US" dirty="0" smtClean="0"/>
              <a:t>Elasticity</a:t>
            </a:r>
            <a:endParaRPr lang="en-US" dirty="0"/>
          </a:p>
        </p:txBody>
      </p:sp>
    </p:spTree>
    <p:extLst>
      <p:ext uri="{BB962C8B-B14F-4D97-AF65-F5344CB8AC3E}">
        <p14:creationId xmlns:p14="http://schemas.microsoft.com/office/powerpoint/2010/main" val="266625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Necessities vs. Luxuries</a:t>
            </a:r>
          </a:p>
          <a:p>
            <a:pPr lvl="1"/>
            <a:r>
              <a:rPr lang="en-US" dirty="0" smtClean="0"/>
              <a:t>Demand for necessity goods is relatively inelastic</a:t>
            </a:r>
          </a:p>
          <a:p>
            <a:pPr lvl="1"/>
            <a:r>
              <a:rPr lang="en-US" dirty="0" smtClean="0"/>
              <a:t>Demand for luxury goods is relatively elastic</a:t>
            </a:r>
          </a:p>
          <a:p>
            <a:r>
              <a:rPr lang="en-US" dirty="0" smtClean="0"/>
              <a:t>Availability of Substitutes</a:t>
            </a:r>
          </a:p>
          <a:p>
            <a:pPr lvl="1"/>
            <a:r>
              <a:rPr lang="en-US" dirty="0" smtClean="0"/>
              <a:t>The greater the availability of substitutes, the more elastic the good’s demand</a:t>
            </a:r>
          </a:p>
          <a:p>
            <a:r>
              <a:rPr lang="en-US" dirty="0" smtClean="0"/>
              <a:t>Price Relative to Income</a:t>
            </a:r>
          </a:p>
          <a:p>
            <a:pPr lvl="1"/>
            <a:r>
              <a:rPr lang="en-US" dirty="0" smtClean="0"/>
              <a:t>The greater percentage of income a good represents, the more elastic the demand</a:t>
            </a:r>
            <a:endParaRPr lang="en-US" dirty="0"/>
          </a:p>
        </p:txBody>
      </p:sp>
      <p:sp>
        <p:nvSpPr>
          <p:cNvPr id="3" name="Title 2"/>
          <p:cNvSpPr>
            <a:spLocks noGrp="1"/>
          </p:cNvSpPr>
          <p:nvPr>
            <p:ph type="title"/>
          </p:nvPr>
        </p:nvSpPr>
        <p:spPr/>
        <p:txBody>
          <a:bodyPr/>
          <a:lstStyle/>
          <a:p>
            <a:r>
              <a:rPr lang="en-US" dirty="0" smtClean="0"/>
              <a:t>Determinants of Price Elasticity</a:t>
            </a:r>
            <a:endParaRPr lang="en-US" dirty="0"/>
          </a:p>
        </p:txBody>
      </p:sp>
    </p:spTree>
    <p:extLst>
      <p:ext uri="{BB962C8B-B14F-4D97-AF65-F5344CB8AC3E}">
        <p14:creationId xmlns:p14="http://schemas.microsoft.com/office/powerpoint/2010/main" val="2236351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the branch of economics that studies the behavior of individual consumers, firms, and government entities and their roles in answering the fundamental questions of WHAT, HOW, and FOR WHOM to produce</a:t>
            </a:r>
            <a:endParaRPr lang="en-US" dirty="0"/>
          </a:p>
        </p:txBody>
      </p:sp>
      <p:sp>
        <p:nvSpPr>
          <p:cNvPr id="3" name="Title 2"/>
          <p:cNvSpPr>
            <a:spLocks noGrp="1"/>
          </p:cNvSpPr>
          <p:nvPr>
            <p:ph type="title"/>
          </p:nvPr>
        </p:nvSpPr>
        <p:spPr/>
        <p:txBody>
          <a:bodyPr/>
          <a:lstStyle/>
          <a:p>
            <a:r>
              <a:rPr lang="en-US" dirty="0" smtClean="0"/>
              <a:t>Microeconomics</a:t>
            </a:r>
            <a:endParaRPr lang="en-US" dirty="0"/>
          </a:p>
        </p:txBody>
      </p:sp>
    </p:spTree>
    <p:extLst>
      <p:ext uri="{BB962C8B-B14F-4D97-AF65-F5344CB8AC3E}">
        <p14:creationId xmlns:p14="http://schemas.microsoft.com/office/powerpoint/2010/main" val="3622713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do we decide how much of a particular good/service to buy?</a:t>
            </a:r>
          </a:p>
          <a:p>
            <a:r>
              <a:rPr lang="en-US" dirty="0" smtClean="0"/>
              <a:t>How does the change in a product’s price affect the quantity we purchase or the amount of money we spend on it?</a:t>
            </a:r>
          </a:p>
          <a:p>
            <a:r>
              <a:rPr lang="en-US" dirty="0" smtClean="0"/>
              <a:t>What factors other than price affect our consumption decisions?</a:t>
            </a:r>
            <a:endParaRPr lang="en-US" dirty="0"/>
          </a:p>
        </p:txBody>
      </p:sp>
      <p:sp>
        <p:nvSpPr>
          <p:cNvPr id="2" name="Title 1"/>
          <p:cNvSpPr>
            <a:spLocks noGrp="1"/>
          </p:cNvSpPr>
          <p:nvPr>
            <p:ph type="title"/>
          </p:nvPr>
        </p:nvSpPr>
        <p:spPr/>
        <p:txBody>
          <a:bodyPr>
            <a:normAutofit fontScale="90000"/>
          </a:bodyPr>
          <a:lstStyle/>
          <a:p>
            <a:r>
              <a:rPr lang="en-US" dirty="0" smtClean="0"/>
              <a:t>Key Questions of Consumer Demand</a:t>
            </a:r>
            <a:endParaRPr lang="en-US" dirty="0"/>
          </a:p>
        </p:txBody>
      </p:sp>
    </p:spTree>
    <p:extLst>
      <p:ext uri="{BB962C8B-B14F-4D97-AF65-F5344CB8AC3E}">
        <p14:creationId xmlns:p14="http://schemas.microsoft.com/office/powerpoint/2010/main" val="293687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Figure 4.1 (pg. 83)</a:t>
            </a:r>
          </a:p>
          <a:p>
            <a:r>
              <a:rPr lang="en-US" dirty="0" smtClean="0"/>
              <a:t>How essential is spending on basic essentials?</a:t>
            </a:r>
            <a:endParaRPr lang="en-US" dirty="0"/>
          </a:p>
        </p:txBody>
      </p:sp>
      <p:sp>
        <p:nvSpPr>
          <p:cNvPr id="2" name="Title 1"/>
          <p:cNvSpPr>
            <a:spLocks noGrp="1"/>
          </p:cNvSpPr>
          <p:nvPr>
            <p:ph type="title"/>
          </p:nvPr>
        </p:nvSpPr>
        <p:spPr/>
        <p:txBody>
          <a:bodyPr/>
          <a:lstStyle/>
          <a:p>
            <a:r>
              <a:rPr lang="en-US" dirty="0" smtClean="0"/>
              <a:t>Patterns of Consumption</a:t>
            </a:r>
            <a:endParaRPr lang="en-US" dirty="0"/>
          </a:p>
        </p:txBody>
      </p:sp>
    </p:spTree>
    <p:extLst>
      <p:ext uri="{BB962C8B-B14F-4D97-AF65-F5344CB8AC3E}">
        <p14:creationId xmlns:p14="http://schemas.microsoft.com/office/powerpoint/2010/main" val="3194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Definition:</a:t>
            </a:r>
          </a:p>
          <a:p>
            <a:pPr lvl="1"/>
            <a:r>
              <a:rPr lang="en-US" dirty="0" smtClean="0"/>
              <a:t>Total quantities of a good or service that the consumers in a market are willing and able to buy at alternative prices; the sum of all individual demands </a:t>
            </a:r>
          </a:p>
          <a:p>
            <a:r>
              <a:rPr lang="en-US" dirty="0" smtClean="0"/>
              <a:t>Determinants:</a:t>
            </a:r>
          </a:p>
          <a:p>
            <a:pPr lvl="1"/>
            <a:r>
              <a:rPr lang="en-US" dirty="0" smtClean="0"/>
              <a:t>Tastes (desire for this &amp; other goods)</a:t>
            </a:r>
          </a:p>
          <a:p>
            <a:pPr lvl="1"/>
            <a:r>
              <a:rPr lang="en-US" dirty="0" smtClean="0"/>
              <a:t>Income (of consumers)</a:t>
            </a:r>
          </a:p>
          <a:p>
            <a:pPr lvl="1"/>
            <a:r>
              <a:rPr lang="en-US" dirty="0" smtClean="0"/>
              <a:t>Expectations (for income, prices, and tastes)</a:t>
            </a:r>
          </a:p>
          <a:p>
            <a:pPr lvl="1"/>
            <a:r>
              <a:rPr lang="en-US" dirty="0" smtClean="0"/>
              <a:t>Other Goods (availability and price)</a:t>
            </a:r>
          </a:p>
          <a:p>
            <a:pPr lvl="1"/>
            <a:r>
              <a:rPr lang="en-US" dirty="0" smtClean="0"/>
              <a:t>Number of consumers in market</a:t>
            </a:r>
            <a:endParaRPr lang="en-US" dirty="0"/>
          </a:p>
        </p:txBody>
      </p:sp>
      <p:sp>
        <p:nvSpPr>
          <p:cNvPr id="2" name="Title 1"/>
          <p:cNvSpPr>
            <a:spLocks noGrp="1"/>
          </p:cNvSpPr>
          <p:nvPr>
            <p:ph type="title"/>
          </p:nvPr>
        </p:nvSpPr>
        <p:spPr/>
        <p:txBody>
          <a:bodyPr>
            <a:normAutofit fontScale="90000"/>
          </a:bodyPr>
          <a:lstStyle/>
          <a:p>
            <a:r>
              <a:rPr lang="en-US" dirty="0" smtClean="0"/>
              <a:t>Quick Refresh: Market Demand</a:t>
            </a:r>
            <a:endParaRPr lang="en-US" dirty="0"/>
          </a:p>
        </p:txBody>
      </p:sp>
    </p:spTree>
    <p:extLst>
      <p:ext uri="{BB962C8B-B14F-4D97-AF65-F5344CB8AC3E}">
        <p14:creationId xmlns:p14="http://schemas.microsoft.com/office/powerpoint/2010/main" val="249450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of </a:t>
            </a:r>
            <a:r>
              <a:rPr lang="en-US" b="1" dirty="0" smtClean="0"/>
              <a:t>UTILITY</a:t>
            </a:r>
            <a:r>
              <a:rPr lang="en-US" dirty="0" smtClean="0"/>
              <a:t>:</a:t>
            </a:r>
          </a:p>
          <a:p>
            <a:pPr lvl="1"/>
            <a:r>
              <a:rPr lang="en-US" dirty="0"/>
              <a:t> </a:t>
            </a:r>
            <a:endParaRPr lang="en-US" dirty="0" smtClean="0"/>
          </a:p>
          <a:p>
            <a:pPr lvl="1"/>
            <a:r>
              <a:rPr lang="en-US" dirty="0" smtClean="0"/>
              <a:t>Total utility</a:t>
            </a:r>
          </a:p>
          <a:p>
            <a:pPr lvl="2"/>
            <a:r>
              <a:rPr lang="en-US" dirty="0" smtClean="0"/>
              <a:t>The amount of satisfaction obtained from the entire consumption of a good or service</a:t>
            </a:r>
          </a:p>
          <a:p>
            <a:pPr lvl="1"/>
            <a:r>
              <a:rPr lang="en-US" dirty="0" smtClean="0"/>
              <a:t>Marginal Utility</a:t>
            </a:r>
          </a:p>
          <a:p>
            <a:pPr lvl="2"/>
            <a:r>
              <a:rPr lang="en-US" dirty="0" smtClean="0"/>
              <a:t>The satisfaction gained by consuming one additional unit of a good or service</a:t>
            </a:r>
            <a:endParaRPr lang="en-US" dirty="0"/>
          </a:p>
        </p:txBody>
      </p:sp>
      <p:sp>
        <p:nvSpPr>
          <p:cNvPr id="3" name="Title 2"/>
          <p:cNvSpPr>
            <a:spLocks noGrp="1"/>
          </p:cNvSpPr>
          <p:nvPr>
            <p:ph type="title"/>
          </p:nvPr>
        </p:nvSpPr>
        <p:spPr/>
        <p:txBody>
          <a:bodyPr/>
          <a:lstStyle/>
          <a:p>
            <a:r>
              <a:rPr lang="en-US" dirty="0" smtClean="0"/>
              <a:t>Shaping the Demand Curve: Utility Theory</a:t>
            </a:r>
            <a:endParaRPr lang="en-US" dirty="0"/>
          </a:p>
        </p:txBody>
      </p:sp>
    </p:spTree>
    <p:extLst>
      <p:ext uri="{BB962C8B-B14F-4D97-AF65-F5344CB8AC3E}">
        <p14:creationId xmlns:p14="http://schemas.microsoft.com/office/powerpoint/2010/main" val="1556718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 of Diminishing Marginal Utility</a:t>
            </a:r>
          </a:p>
          <a:p>
            <a:pPr lvl="1"/>
            <a:r>
              <a:rPr lang="en-US" dirty="0" smtClean="0"/>
              <a:t>e.g. </a:t>
            </a:r>
            <a:r>
              <a:rPr lang="en-US" dirty="0"/>
              <a:t>d</a:t>
            </a:r>
            <a:r>
              <a:rPr lang="en-US" dirty="0" smtClean="0"/>
              <a:t>eclining utility of pizza</a:t>
            </a:r>
            <a:endParaRPr lang="en-US" dirty="0"/>
          </a:p>
        </p:txBody>
      </p:sp>
      <p:sp>
        <p:nvSpPr>
          <p:cNvPr id="3" name="Title 2"/>
          <p:cNvSpPr>
            <a:spLocks noGrp="1"/>
          </p:cNvSpPr>
          <p:nvPr>
            <p:ph type="title"/>
          </p:nvPr>
        </p:nvSpPr>
        <p:spPr/>
        <p:txBody>
          <a:bodyPr/>
          <a:lstStyle/>
          <a:p>
            <a:r>
              <a:rPr lang="en-US" dirty="0" smtClean="0"/>
              <a:t>Diminishing Marginal Utility</a:t>
            </a:r>
            <a:endParaRPr lang="en-US" dirty="0"/>
          </a:p>
        </p:txBody>
      </p:sp>
    </p:spTree>
    <p:extLst>
      <p:ext uri="{BB962C8B-B14F-4D97-AF65-F5344CB8AC3E}">
        <p14:creationId xmlns:p14="http://schemas.microsoft.com/office/powerpoint/2010/main" val="102336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Page 100: problems 7 &amp; 8</a:t>
            </a:r>
            <a:endParaRPr lang="en-US" dirty="0"/>
          </a:p>
        </p:txBody>
      </p:sp>
      <p:sp>
        <p:nvSpPr>
          <p:cNvPr id="3" name="Title 2"/>
          <p:cNvSpPr>
            <a:spLocks noGrp="1"/>
          </p:cNvSpPr>
          <p:nvPr>
            <p:ph type="title"/>
          </p:nvPr>
        </p:nvSpPr>
        <p:spPr/>
        <p:txBody>
          <a:bodyPr/>
          <a:lstStyle/>
          <a:p>
            <a:r>
              <a:rPr lang="en-US" dirty="0" smtClean="0"/>
              <a:t>Practice Problems:</a:t>
            </a:r>
            <a:br>
              <a:rPr lang="en-US" dirty="0" smtClean="0"/>
            </a:br>
            <a:r>
              <a:rPr lang="en-US" dirty="0" smtClean="0"/>
              <a:t>Utility Theory</a:t>
            </a:r>
            <a:endParaRPr lang="en-US" dirty="0"/>
          </a:p>
        </p:txBody>
      </p:sp>
    </p:spTree>
    <p:extLst>
      <p:ext uri="{BB962C8B-B14F-4D97-AF65-F5344CB8AC3E}">
        <p14:creationId xmlns:p14="http://schemas.microsoft.com/office/powerpoint/2010/main" val="1149150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DMU &amp; the downward-sloping demand curve</a:t>
            </a:r>
          </a:p>
          <a:p>
            <a:pPr lvl="1"/>
            <a:r>
              <a:rPr lang="en-US" dirty="0" smtClean="0"/>
              <a:t>Each additional unit consumed decreases in utility, THUS:</a:t>
            </a:r>
          </a:p>
          <a:p>
            <a:pPr lvl="2"/>
            <a:r>
              <a:rPr lang="en-US" dirty="0" smtClean="0"/>
              <a:t>The great number of units consumed, the less one is willing to pay for additional units.</a:t>
            </a:r>
            <a:endParaRPr lang="en-US" dirty="0"/>
          </a:p>
        </p:txBody>
      </p:sp>
      <p:sp>
        <p:nvSpPr>
          <p:cNvPr id="3" name="Title 2"/>
          <p:cNvSpPr>
            <a:spLocks noGrp="1"/>
          </p:cNvSpPr>
          <p:nvPr>
            <p:ph type="title"/>
          </p:nvPr>
        </p:nvSpPr>
        <p:spPr/>
        <p:txBody>
          <a:bodyPr/>
          <a:lstStyle/>
          <a:p>
            <a:r>
              <a:rPr lang="en-US" dirty="0" smtClean="0"/>
              <a:t>Shaping the Demand Curve: Price &amp; Quantity</a:t>
            </a:r>
            <a:endParaRPr lang="en-US" dirty="0"/>
          </a:p>
        </p:txBody>
      </p:sp>
    </p:spTree>
    <p:extLst>
      <p:ext uri="{BB962C8B-B14F-4D97-AF65-F5344CB8AC3E}">
        <p14:creationId xmlns:p14="http://schemas.microsoft.com/office/powerpoint/2010/main" val="35561633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4873</TotalTime>
  <Words>582</Words>
  <Application>Microsoft Office PowerPoint</Application>
  <PresentationFormat>On-screen Show (4:3)</PresentationFormat>
  <Paragraphs>74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Elemental</vt:lpstr>
      <vt:lpstr>Consumer Demand</vt:lpstr>
      <vt:lpstr>Microeconomics</vt:lpstr>
      <vt:lpstr>Key Questions of Consumer Demand</vt:lpstr>
      <vt:lpstr>Patterns of Consumption</vt:lpstr>
      <vt:lpstr>Quick Refresh: Market Demand</vt:lpstr>
      <vt:lpstr>Shaping the Demand Curve: Utility Theory</vt:lpstr>
      <vt:lpstr>Diminishing Marginal Utility</vt:lpstr>
      <vt:lpstr>Practice Problems: Utility Theory</vt:lpstr>
      <vt:lpstr>Shaping the Demand Curve: Price &amp; Quantity</vt:lpstr>
      <vt:lpstr>Price Elasticity of Demand</vt:lpstr>
      <vt:lpstr>Elastic vs. Inelastic Demand</vt:lpstr>
      <vt:lpstr>Price Elasticity and Total Revenue</vt:lpstr>
      <vt:lpstr>Price Changes and Elasticity</vt:lpstr>
      <vt:lpstr>Determinants of Price Elasticity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Demand</dc:title>
  <dc:creator>owner</dc:creator>
  <cp:lastModifiedBy>owner</cp:lastModifiedBy>
  <cp:revision>18</cp:revision>
  <dcterms:created xsi:type="dcterms:W3CDTF">2014-02-17T13:22:01Z</dcterms:created>
  <dcterms:modified xsi:type="dcterms:W3CDTF">2014-02-24T21:21:30Z</dcterms:modified>
</cp:coreProperties>
</file>